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42803763" cy="32075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25" d="100"/>
          <a:sy n="25" d="100"/>
        </p:scale>
        <p:origin x="135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5249386"/>
            <a:ext cx="36383199" cy="11167004"/>
          </a:xfrm>
        </p:spPr>
        <p:txBody>
          <a:bodyPr anchor="b"/>
          <a:lstStyle>
            <a:lvl1pPr algn="ctr">
              <a:defRPr sz="28063"/>
            </a:lvl1pPr>
          </a:lstStyle>
          <a:p>
            <a:r>
              <a:rPr lang="en-US"/>
              <a:t>Click to edit Master title style</a:t>
            </a:r>
            <a:endParaRPr lang="en-US" dirty="0"/>
          </a:p>
        </p:txBody>
      </p:sp>
      <p:sp>
        <p:nvSpPr>
          <p:cNvPr id="3" name="Subtitle 2"/>
          <p:cNvSpPr>
            <a:spLocks noGrp="1"/>
          </p:cNvSpPr>
          <p:nvPr>
            <p:ph type="subTitle" idx="1"/>
          </p:nvPr>
        </p:nvSpPr>
        <p:spPr>
          <a:xfrm>
            <a:off x="5350471" y="16847032"/>
            <a:ext cx="32102822" cy="7744137"/>
          </a:xfrm>
        </p:spPr>
        <p:txBody>
          <a:bodyPr/>
          <a:lstStyle>
            <a:lvl1pPr marL="0" indent="0" algn="ctr">
              <a:buNone/>
              <a:defRPr sz="11225"/>
            </a:lvl1pPr>
            <a:lvl2pPr marL="2138370" indent="0" algn="ctr">
              <a:buNone/>
              <a:defRPr sz="9354"/>
            </a:lvl2pPr>
            <a:lvl3pPr marL="4276740" indent="0" algn="ctr">
              <a:buNone/>
              <a:defRPr sz="8419"/>
            </a:lvl3pPr>
            <a:lvl4pPr marL="6415110" indent="0" algn="ctr">
              <a:buNone/>
              <a:defRPr sz="7483"/>
            </a:lvl4pPr>
            <a:lvl5pPr marL="8553480" indent="0" algn="ctr">
              <a:buNone/>
              <a:defRPr sz="7483"/>
            </a:lvl5pPr>
            <a:lvl6pPr marL="10691851" indent="0" algn="ctr">
              <a:buNone/>
              <a:defRPr sz="7483"/>
            </a:lvl6pPr>
            <a:lvl7pPr marL="12830221" indent="0" algn="ctr">
              <a:buNone/>
              <a:defRPr sz="7483"/>
            </a:lvl7pPr>
            <a:lvl8pPr marL="14968591" indent="0" algn="ctr">
              <a:buNone/>
              <a:defRPr sz="7483"/>
            </a:lvl8pPr>
            <a:lvl9pPr marL="17106961" indent="0" algn="ctr">
              <a:buNone/>
              <a:defRPr sz="748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29691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4495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707720"/>
            <a:ext cx="9229561" cy="271824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707720"/>
            <a:ext cx="27153637" cy="27182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91418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26399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996594"/>
            <a:ext cx="36918246" cy="13342489"/>
          </a:xfrm>
        </p:spPr>
        <p:txBody>
          <a:bodyPr anchor="b"/>
          <a:lstStyle>
            <a:lvl1pPr>
              <a:defRPr sz="28063"/>
            </a:lvl1pPr>
          </a:lstStyle>
          <a:p>
            <a:r>
              <a:rPr lang="en-US"/>
              <a:t>Click to edit Master title style</a:t>
            </a:r>
            <a:endParaRPr lang="en-US" dirty="0"/>
          </a:p>
        </p:txBody>
      </p:sp>
      <p:sp>
        <p:nvSpPr>
          <p:cNvPr id="3" name="Text Placeholder 2"/>
          <p:cNvSpPr>
            <a:spLocks noGrp="1"/>
          </p:cNvSpPr>
          <p:nvPr>
            <p:ph type="body" idx="1"/>
          </p:nvPr>
        </p:nvSpPr>
        <p:spPr>
          <a:xfrm>
            <a:off x="2920467" y="21465308"/>
            <a:ext cx="36918246" cy="7016500"/>
          </a:xfrm>
        </p:spPr>
        <p:txBody>
          <a:bodyPr/>
          <a:lstStyle>
            <a:lvl1pPr marL="0" indent="0">
              <a:buNone/>
              <a:defRPr sz="11225">
                <a:solidFill>
                  <a:schemeClr val="tx1"/>
                </a:solidFill>
              </a:defRPr>
            </a:lvl1pPr>
            <a:lvl2pPr marL="2138370" indent="0">
              <a:buNone/>
              <a:defRPr sz="9354">
                <a:solidFill>
                  <a:schemeClr val="tx1">
                    <a:tint val="75000"/>
                  </a:schemeClr>
                </a:solidFill>
              </a:defRPr>
            </a:lvl2pPr>
            <a:lvl3pPr marL="4276740" indent="0">
              <a:buNone/>
              <a:defRPr sz="8419">
                <a:solidFill>
                  <a:schemeClr val="tx1">
                    <a:tint val="75000"/>
                  </a:schemeClr>
                </a:solidFill>
              </a:defRPr>
            </a:lvl3pPr>
            <a:lvl4pPr marL="6415110" indent="0">
              <a:buNone/>
              <a:defRPr sz="7483">
                <a:solidFill>
                  <a:schemeClr val="tx1">
                    <a:tint val="75000"/>
                  </a:schemeClr>
                </a:solidFill>
              </a:defRPr>
            </a:lvl4pPr>
            <a:lvl5pPr marL="8553480" indent="0">
              <a:buNone/>
              <a:defRPr sz="7483">
                <a:solidFill>
                  <a:schemeClr val="tx1">
                    <a:tint val="75000"/>
                  </a:schemeClr>
                </a:solidFill>
              </a:defRPr>
            </a:lvl5pPr>
            <a:lvl6pPr marL="10691851" indent="0">
              <a:buNone/>
              <a:defRPr sz="7483">
                <a:solidFill>
                  <a:schemeClr val="tx1">
                    <a:tint val="75000"/>
                  </a:schemeClr>
                </a:solidFill>
              </a:defRPr>
            </a:lvl6pPr>
            <a:lvl7pPr marL="12830221" indent="0">
              <a:buNone/>
              <a:defRPr sz="7483">
                <a:solidFill>
                  <a:schemeClr val="tx1">
                    <a:tint val="75000"/>
                  </a:schemeClr>
                </a:solidFill>
              </a:defRPr>
            </a:lvl7pPr>
            <a:lvl8pPr marL="14968591" indent="0">
              <a:buNone/>
              <a:defRPr sz="7483">
                <a:solidFill>
                  <a:schemeClr val="tx1">
                    <a:tint val="75000"/>
                  </a:schemeClr>
                </a:solidFill>
              </a:defRPr>
            </a:lvl8pPr>
            <a:lvl9pPr marL="17106961" indent="0">
              <a:buNone/>
              <a:defRPr sz="74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495864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538600"/>
            <a:ext cx="18191599" cy="20351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538600"/>
            <a:ext cx="18191599" cy="20351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45755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707727"/>
            <a:ext cx="36918246" cy="61997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862940"/>
            <a:ext cx="18107995"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en-US"/>
              <a:t>Click to edit Master text styles</a:t>
            </a:r>
          </a:p>
        </p:txBody>
      </p:sp>
      <p:sp>
        <p:nvSpPr>
          <p:cNvPr id="4" name="Content Placeholder 3"/>
          <p:cNvSpPr>
            <a:spLocks noGrp="1"/>
          </p:cNvSpPr>
          <p:nvPr>
            <p:ph sz="half" idx="2"/>
          </p:nvPr>
        </p:nvSpPr>
        <p:spPr>
          <a:xfrm>
            <a:off x="2948339" y="11716445"/>
            <a:ext cx="18107995" cy="1723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862940"/>
            <a:ext cx="18197174"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en-US"/>
              <a:t>Click to edit Master text styles</a:t>
            </a:r>
          </a:p>
        </p:txBody>
      </p:sp>
      <p:sp>
        <p:nvSpPr>
          <p:cNvPr id="6" name="Content Placeholder 5"/>
          <p:cNvSpPr>
            <a:spLocks noGrp="1"/>
          </p:cNvSpPr>
          <p:nvPr>
            <p:ph sz="quarter" idx="4"/>
          </p:nvPr>
        </p:nvSpPr>
        <p:spPr>
          <a:xfrm>
            <a:off x="21669408" y="11716445"/>
            <a:ext cx="18197174" cy="1723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23725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8867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358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en-US"/>
              <a:t>Click to edit Master title style</a:t>
            </a:r>
            <a:endParaRPr lang="en-US" dirty="0"/>
          </a:p>
        </p:txBody>
      </p:sp>
      <p:sp>
        <p:nvSpPr>
          <p:cNvPr id="3" name="Content Placeholder 2"/>
          <p:cNvSpPr>
            <a:spLocks noGrp="1"/>
          </p:cNvSpPr>
          <p:nvPr>
            <p:ph idx="1"/>
          </p:nvPr>
        </p:nvSpPr>
        <p:spPr>
          <a:xfrm>
            <a:off x="18197174" y="4618276"/>
            <a:ext cx="21669405" cy="22794351"/>
          </a:xfrm>
        </p:spPr>
        <p:txBody>
          <a:bodyPr/>
          <a:lstStyle>
            <a:lvl1pPr>
              <a:defRPr sz="14967"/>
            </a:lvl1pPr>
            <a:lvl2pPr>
              <a:defRPr sz="13096"/>
            </a:lvl2pPr>
            <a:lvl3pPr>
              <a:defRPr sz="11225"/>
            </a:lvl3pPr>
            <a:lvl4pPr>
              <a:defRPr sz="9354"/>
            </a:lvl4pPr>
            <a:lvl5pPr>
              <a:defRPr sz="9354"/>
            </a:lvl5pPr>
            <a:lvl6pPr>
              <a:defRPr sz="9354"/>
            </a:lvl6pPr>
            <a:lvl7pPr>
              <a:defRPr sz="9354"/>
            </a:lvl7pPr>
            <a:lvl8pPr>
              <a:defRPr sz="9354"/>
            </a:lvl8pPr>
            <a:lvl9pPr>
              <a:defRPr sz="93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en-US"/>
              <a:t>Click to 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0353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618276"/>
            <a:ext cx="21669405" cy="22794351"/>
          </a:xfrm>
        </p:spPr>
        <p:txBody>
          <a:bodyPr anchor="t"/>
          <a:lstStyle>
            <a:lvl1pPr marL="0" indent="0">
              <a:buNone/>
              <a:defRPr sz="14967"/>
            </a:lvl1pPr>
            <a:lvl2pPr marL="2138370" indent="0">
              <a:buNone/>
              <a:defRPr sz="13096"/>
            </a:lvl2pPr>
            <a:lvl3pPr marL="4276740" indent="0">
              <a:buNone/>
              <a:defRPr sz="11225"/>
            </a:lvl3pPr>
            <a:lvl4pPr marL="6415110" indent="0">
              <a:buNone/>
              <a:defRPr sz="9354"/>
            </a:lvl4pPr>
            <a:lvl5pPr marL="8553480" indent="0">
              <a:buNone/>
              <a:defRPr sz="9354"/>
            </a:lvl5pPr>
            <a:lvl6pPr marL="10691851" indent="0">
              <a:buNone/>
              <a:defRPr sz="9354"/>
            </a:lvl6pPr>
            <a:lvl7pPr marL="12830221" indent="0">
              <a:buNone/>
              <a:defRPr sz="9354"/>
            </a:lvl7pPr>
            <a:lvl8pPr marL="14968591" indent="0">
              <a:buNone/>
              <a:defRPr sz="9354"/>
            </a:lvl8pPr>
            <a:lvl9pPr marL="17106961" indent="0">
              <a:buNone/>
              <a:defRPr sz="9354"/>
            </a:lvl9pPr>
          </a:lstStyle>
          <a:p>
            <a:r>
              <a:rPr lang="en-US"/>
              <a:t>Click icon to add picture</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en-US"/>
              <a:t>Click to 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99199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707727"/>
            <a:ext cx="36918246" cy="61997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538600"/>
            <a:ext cx="36918246" cy="20351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9729186"/>
            <a:ext cx="9630847" cy="1707720"/>
          </a:xfrm>
          <a:prstGeom prst="rect">
            <a:avLst/>
          </a:prstGeom>
        </p:spPr>
        <p:txBody>
          <a:bodyPr vert="horz" lIns="91440" tIns="45720" rIns="91440" bIns="45720" rtlCol="0" anchor="ctr"/>
          <a:lstStyle>
            <a:lvl1pPr algn="l">
              <a:defRPr sz="5613">
                <a:solidFill>
                  <a:schemeClr val="tx1">
                    <a:tint val="75000"/>
                  </a:schemeClr>
                </a:solidFill>
              </a:defRPr>
            </a:lvl1pPr>
          </a:lstStyle>
          <a:p>
            <a:fld id="{F5144DE8-AE3D-40A8-90B8-FB90AC599C3D}" type="datetimeFigureOut">
              <a:rPr lang="en-GB" smtClean="0"/>
              <a:t>01/07/2020</a:t>
            </a:fld>
            <a:endParaRPr lang="en-GB"/>
          </a:p>
        </p:txBody>
      </p:sp>
      <p:sp>
        <p:nvSpPr>
          <p:cNvPr id="5" name="Footer Placeholder 4"/>
          <p:cNvSpPr>
            <a:spLocks noGrp="1"/>
          </p:cNvSpPr>
          <p:nvPr>
            <p:ph type="ftr" sz="quarter" idx="3"/>
          </p:nvPr>
        </p:nvSpPr>
        <p:spPr>
          <a:xfrm>
            <a:off x="14178747" y="29729186"/>
            <a:ext cx="14446270" cy="1707720"/>
          </a:xfrm>
          <a:prstGeom prst="rect">
            <a:avLst/>
          </a:prstGeom>
        </p:spPr>
        <p:txBody>
          <a:bodyPr vert="horz" lIns="91440" tIns="45720" rIns="91440" bIns="45720" rtlCol="0" anchor="ctr"/>
          <a:lstStyle>
            <a:lvl1pPr algn="ctr">
              <a:defRPr sz="561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9729186"/>
            <a:ext cx="9630847" cy="1707720"/>
          </a:xfrm>
          <a:prstGeom prst="rect">
            <a:avLst/>
          </a:prstGeom>
        </p:spPr>
        <p:txBody>
          <a:bodyPr vert="horz" lIns="91440" tIns="45720" rIns="91440" bIns="45720" rtlCol="0" anchor="ctr"/>
          <a:lstStyle>
            <a:lvl1pPr algn="r">
              <a:defRPr sz="5613">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7920230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276740" rtl="0" eaLnBrk="1" latinLnBrk="0" hangingPunct="1">
        <a:lnSpc>
          <a:spcPct val="90000"/>
        </a:lnSpc>
        <a:spcBef>
          <a:spcPct val="0"/>
        </a:spcBef>
        <a:buNone/>
        <a:defRPr sz="20579" kern="1200">
          <a:solidFill>
            <a:schemeClr val="tx1"/>
          </a:solidFill>
          <a:latin typeface="+mj-lt"/>
          <a:ea typeface="+mj-ea"/>
          <a:cs typeface="+mj-cs"/>
        </a:defRPr>
      </a:lvl1pPr>
    </p:titleStyle>
    <p:bodyStyle>
      <a:lvl1pPr marL="1069185" indent="-1069185" algn="l" defTabSz="4276740" rtl="0" eaLnBrk="1" latinLnBrk="0" hangingPunct="1">
        <a:lnSpc>
          <a:spcPct val="90000"/>
        </a:lnSpc>
        <a:spcBef>
          <a:spcPts val="4677"/>
        </a:spcBef>
        <a:buFont typeface="Arial" panose="020B0604020202020204" pitchFamily="34" charset="0"/>
        <a:buChar char="•"/>
        <a:defRPr sz="13096" kern="1200">
          <a:solidFill>
            <a:schemeClr val="tx1"/>
          </a:solidFill>
          <a:latin typeface="+mn-lt"/>
          <a:ea typeface="+mn-ea"/>
          <a:cs typeface="+mn-cs"/>
        </a:defRPr>
      </a:lvl1pPr>
      <a:lvl2pPr marL="3207555" indent="-1069185" algn="l" defTabSz="4276740" rtl="0" eaLnBrk="1" latinLnBrk="0" hangingPunct="1">
        <a:lnSpc>
          <a:spcPct val="90000"/>
        </a:lnSpc>
        <a:spcBef>
          <a:spcPts val="2339"/>
        </a:spcBef>
        <a:buFont typeface="Arial" panose="020B0604020202020204" pitchFamily="34" charset="0"/>
        <a:buChar char="•"/>
        <a:defRPr sz="11225" kern="1200">
          <a:solidFill>
            <a:schemeClr val="tx1"/>
          </a:solidFill>
          <a:latin typeface="+mn-lt"/>
          <a:ea typeface="+mn-ea"/>
          <a:cs typeface="+mn-cs"/>
        </a:defRPr>
      </a:lvl2pPr>
      <a:lvl3pPr marL="5345925" indent="-1069185" algn="l" defTabSz="4276740" rtl="0" eaLnBrk="1" latinLnBrk="0" hangingPunct="1">
        <a:lnSpc>
          <a:spcPct val="90000"/>
        </a:lnSpc>
        <a:spcBef>
          <a:spcPts val="2339"/>
        </a:spcBef>
        <a:buFont typeface="Arial" panose="020B0604020202020204" pitchFamily="34" charset="0"/>
        <a:buChar char="•"/>
        <a:defRPr sz="9354" kern="1200">
          <a:solidFill>
            <a:schemeClr val="tx1"/>
          </a:solidFill>
          <a:latin typeface="+mn-lt"/>
          <a:ea typeface="+mn-ea"/>
          <a:cs typeface="+mn-cs"/>
        </a:defRPr>
      </a:lvl3pPr>
      <a:lvl4pPr marL="7484295"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4pPr>
      <a:lvl5pPr marL="962266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5pPr>
      <a:lvl6pPr marL="1176103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p:bodyStyle>
    <p:otherStyle>
      <a:defPPr>
        <a:defRPr lang="en-US"/>
      </a:defPPr>
      <a:lvl1pPr marL="0" algn="l" defTabSz="4276740" rtl="0" eaLnBrk="1" latinLnBrk="0" hangingPunct="1">
        <a:defRPr sz="8419" kern="1200">
          <a:solidFill>
            <a:schemeClr val="tx1"/>
          </a:solidFill>
          <a:latin typeface="+mn-lt"/>
          <a:ea typeface="+mn-ea"/>
          <a:cs typeface="+mn-cs"/>
        </a:defRPr>
      </a:lvl1pPr>
      <a:lvl2pPr marL="2138370" algn="l" defTabSz="4276740" rtl="0" eaLnBrk="1" latinLnBrk="0" hangingPunct="1">
        <a:defRPr sz="8419" kern="1200">
          <a:solidFill>
            <a:schemeClr val="tx1"/>
          </a:solidFill>
          <a:latin typeface="+mn-lt"/>
          <a:ea typeface="+mn-ea"/>
          <a:cs typeface="+mn-cs"/>
        </a:defRPr>
      </a:lvl2pPr>
      <a:lvl3pPr marL="4276740" algn="l" defTabSz="4276740" rtl="0" eaLnBrk="1" latinLnBrk="0" hangingPunct="1">
        <a:defRPr sz="8419" kern="1200">
          <a:solidFill>
            <a:schemeClr val="tx1"/>
          </a:solidFill>
          <a:latin typeface="+mn-lt"/>
          <a:ea typeface="+mn-ea"/>
          <a:cs typeface="+mn-cs"/>
        </a:defRPr>
      </a:lvl3pPr>
      <a:lvl4pPr marL="6415110" algn="l" defTabSz="4276740" rtl="0" eaLnBrk="1" latinLnBrk="0" hangingPunct="1">
        <a:defRPr sz="8419" kern="1200">
          <a:solidFill>
            <a:schemeClr val="tx1"/>
          </a:solidFill>
          <a:latin typeface="+mn-lt"/>
          <a:ea typeface="+mn-ea"/>
          <a:cs typeface="+mn-cs"/>
        </a:defRPr>
      </a:lvl4pPr>
      <a:lvl5pPr marL="8553480" algn="l" defTabSz="4276740" rtl="0" eaLnBrk="1" latinLnBrk="0" hangingPunct="1">
        <a:defRPr sz="8419" kern="1200">
          <a:solidFill>
            <a:schemeClr val="tx1"/>
          </a:solidFill>
          <a:latin typeface="+mn-lt"/>
          <a:ea typeface="+mn-ea"/>
          <a:cs typeface="+mn-cs"/>
        </a:defRPr>
      </a:lvl5pPr>
      <a:lvl6pPr marL="10691851" algn="l" defTabSz="4276740" rtl="0" eaLnBrk="1" latinLnBrk="0" hangingPunct="1">
        <a:defRPr sz="8419" kern="1200">
          <a:solidFill>
            <a:schemeClr val="tx1"/>
          </a:solidFill>
          <a:latin typeface="+mn-lt"/>
          <a:ea typeface="+mn-ea"/>
          <a:cs typeface="+mn-cs"/>
        </a:defRPr>
      </a:lvl6pPr>
      <a:lvl7pPr marL="12830221" algn="l" defTabSz="4276740" rtl="0" eaLnBrk="1" latinLnBrk="0" hangingPunct="1">
        <a:defRPr sz="8419" kern="1200">
          <a:solidFill>
            <a:schemeClr val="tx1"/>
          </a:solidFill>
          <a:latin typeface="+mn-lt"/>
          <a:ea typeface="+mn-ea"/>
          <a:cs typeface="+mn-cs"/>
        </a:defRPr>
      </a:lvl7pPr>
      <a:lvl8pPr marL="14968591" algn="l" defTabSz="4276740" rtl="0" eaLnBrk="1" latinLnBrk="0" hangingPunct="1">
        <a:defRPr sz="8419" kern="1200">
          <a:solidFill>
            <a:schemeClr val="tx1"/>
          </a:solidFill>
          <a:latin typeface="+mn-lt"/>
          <a:ea typeface="+mn-ea"/>
          <a:cs typeface="+mn-cs"/>
        </a:defRPr>
      </a:lvl8pPr>
      <a:lvl9pPr marL="17106961" algn="l" defTabSz="4276740" rtl="0" eaLnBrk="1" latinLnBrk="0" hangingPunct="1">
        <a:defRPr sz="84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4.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2.png"/><Relationship Id="rId5" Type="http://schemas.microsoft.com/office/2007/relationships/media" Target="../media/media3.m4a"/><Relationship Id="rId10" Type="http://schemas.openxmlformats.org/officeDocument/2006/relationships/image" Target="../media/image1.png"/><Relationship Id="rId4" Type="http://schemas.openxmlformats.org/officeDocument/2006/relationships/audio" Target="../media/media2.m4a"/><Relationship Id="rId9"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900114"/>
            <a:ext cx="42803763" cy="333852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Text Box 3"/>
          <p:cNvSpPr txBox="1">
            <a:spLocks noChangeArrowheads="1"/>
          </p:cNvSpPr>
          <p:nvPr/>
        </p:nvSpPr>
        <p:spPr bwMode="auto">
          <a:xfrm>
            <a:off x="469014" y="5343612"/>
            <a:ext cx="10112567"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4400" b="1" dirty="0">
                <a:solidFill>
                  <a:srgbClr val="E72240"/>
                </a:solidFill>
                <a:latin typeface="Arial" panose="020B0604020202020204" pitchFamily="34" charset="0"/>
              </a:rPr>
              <a:t>Background</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Retention on antiretroviral therapy (ART) is a major challenge among HIV-infected patients even with the availability of free and available ART in resource limited settings. </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Frequent dispensing of ART place demands on HIV care settings and can lead to suboptimal adherence and retention for patients due to the time and cost of attending frequent clinic visits. </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Multi-month drug dispensing has been promoted to reduce the burden of frequent clinic visits for ART refills by the patients.</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This study was carried out to determine retention on ART among patients with multi-month supply during their years on ART at five HIV clinics in Nigeria.</a:t>
            </a:r>
          </a:p>
        </p:txBody>
      </p:sp>
      <p:sp>
        <p:nvSpPr>
          <p:cNvPr id="6" name="Text Box 4"/>
          <p:cNvSpPr txBox="1">
            <a:spLocks noChangeArrowheads="1"/>
          </p:cNvSpPr>
          <p:nvPr/>
        </p:nvSpPr>
        <p:spPr bwMode="auto">
          <a:xfrm>
            <a:off x="33983734" y="5238797"/>
            <a:ext cx="8274608" cy="2393620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4400" b="1" dirty="0">
                <a:solidFill>
                  <a:srgbClr val="E72240"/>
                </a:solidFill>
                <a:latin typeface="Arial" panose="020B0604020202020204" pitchFamily="34" charset="0"/>
              </a:rPr>
              <a:t>Conclusion</a:t>
            </a:r>
          </a:p>
          <a:p>
            <a:pPr algn="just" defTabSz="525571" eaLnBrk="0" fontAlgn="base" hangingPunct="0">
              <a:spcBef>
                <a:spcPct val="0"/>
              </a:spcBef>
              <a:spcAft>
                <a:spcPct val="0"/>
              </a:spcAft>
            </a:pPr>
            <a:r>
              <a:rPr lang="en-US" altLang="en-US" sz="3200" dirty="0">
                <a:latin typeface="Arial" panose="020B0604020202020204" pitchFamily="34" charset="0"/>
              </a:rPr>
              <a:t>This study reported that multi-months drug supply promotes retention on ART, further reinforcing the benefits of multi-month drug prescription on ART retention. </a:t>
            </a:r>
          </a:p>
          <a:p>
            <a:pPr algn="just" defTabSz="525571" eaLnBrk="0" fontAlgn="base" hangingPunct="0">
              <a:spcBef>
                <a:spcPct val="0"/>
              </a:spcBef>
              <a:spcAft>
                <a:spcPct val="0"/>
              </a:spcAft>
            </a:pPr>
            <a:endParaRPr lang="en-US" altLang="en-US" sz="3200" dirty="0">
              <a:latin typeface="Arial" panose="020B0604020202020204" pitchFamily="34" charset="0"/>
            </a:endParaRPr>
          </a:p>
          <a:p>
            <a:pPr algn="just" defTabSz="525571" eaLnBrk="0" fontAlgn="base" hangingPunct="0">
              <a:spcBef>
                <a:spcPct val="0"/>
              </a:spcBef>
              <a:spcAft>
                <a:spcPct val="0"/>
              </a:spcAft>
            </a:pPr>
            <a:r>
              <a:rPr lang="en-US" altLang="en-US" sz="3200" dirty="0">
                <a:latin typeface="Arial" panose="020B0604020202020204" pitchFamily="34" charset="0"/>
              </a:rPr>
              <a:t>Patients on one month supply with good adherence should be given 2-6 months ART supply in order to ease the burden of monthly facility visits on the patients, health care workers and the health system in resource limited settings.</a:t>
            </a:r>
          </a:p>
          <a:p>
            <a:pPr algn="just" defTabSz="525571" eaLnBrk="0" fontAlgn="base" hangingPunct="0">
              <a:spcBef>
                <a:spcPct val="0"/>
              </a:spcBef>
              <a:spcAft>
                <a:spcPct val="0"/>
              </a:spcAft>
            </a:pPr>
            <a:endParaRPr lang="en-US" altLang="en-US" sz="3200" dirty="0">
              <a:latin typeface="Arial" panose="020B0604020202020204" pitchFamily="34" charset="0"/>
            </a:endParaRPr>
          </a:p>
          <a:p>
            <a:pPr algn="just" defTabSz="525571" eaLnBrk="0" fontAlgn="base" hangingPunct="0">
              <a:spcBef>
                <a:spcPct val="0"/>
              </a:spcBef>
              <a:spcAft>
                <a:spcPct val="0"/>
              </a:spcAft>
            </a:pPr>
            <a:endParaRPr lang="en-US" altLang="en-US" sz="3200" dirty="0">
              <a:latin typeface="Arial" panose="020B0604020202020204" pitchFamily="34" charset="0"/>
            </a:endParaRPr>
          </a:p>
        </p:txBody>
      </p:sp>
      <p:sp>
        <p:nvSpPr>
          <p:cNvPr id="7" name="Text Box 5"/>
          <p:cNvSpPr txBox="1">
            <a:spLocks noChangeArrowheads="1"/>
          </p:cNvSpPr>
          <p:nvPr/>
        </p:nvSpPr>
        <p:spPr bwMode="auto">
          <a:xfrm>
            <a:off x="9078687" y="1099701"/>
            <a:ext cx="24741763"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5400" b="1" dirty="0">
                <a:solidFill>
                  <a:schemeClr val="bg1"/>
                </a:solidFill>
                <a:latin typeface="Arial" panose="020B0604020202020204" pitchFamily="34" charset="0"/>
              </a:rPr>
              <a:t>High Treatment Retention Rates Among Patients With Multi-month Antiretroviral Therapy (ART) Supply From HIV Clinic Settings In Nigeria</a:t>
            </a:r>
          </a:p>
        </p:txBody>
      </p:sp>
      <p:sp>
        <p:nvSpPr>
          <p:cNvPr id="9" name="Text Box 7"/>
          <p:cNvSpPr txBox="1">
            <a:spLocks noChangeArrowheads="1"/>
          </p:cNvSpPr>
          <p:nvPr/>
        </p:nvSpPr>
        <p:spPr bwMode="auto">
          <a:xfrm>
            <a:off x="9148465" y="2993241"/>
            <a:ext cx="24601666" cy="124539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3200" dirty="0">
                <a:solidFill>
                  <a:schemeClr val="bg1"/>
                </a:solidFill>
                <a:latin typeface="Arial" panose="020B0604020202020204" pitchFamily="34" charset="0"/>
              </a:rPr>
              <a:t>Juliet Adeola, Patrick Akande, Prosper Okonkwo, Remi Olaitan, Isah Ahmed, Ifeyinwa Onwuatuelo, Toyin Jolayemi</a:t>
            </a:r>
          </a:p>
          <a:p>
            <a:pPr algn="ctr" defTabSz="525571" eaLnBrk="0" fontAlgn="base" hangingPunct="0">
              <a:spcBef>
                <a:spcPct val="0"/>
              </a:spcBef>
              <a:spcAft>
                <a:spcPct val="0"/>
              </a:spcAft>
            </a:pPr>
            <a:r>
              <a:rPr lang="en-US" altLang="en-US" sz="3200" b="1" dirty="0">
                <a:solidFill>
                  <a:schemeClr val="bg1"/>
                </a:solidFill>
                <a:latin typeface="Arial" panose="020B0604020202020204" pitchFamily="34" charset="0"/>
              </a:rPr>
              <a:t>APIN Public Health Initiatives Ltd/</a:t>
            </a:r>
            <a:r>
              <a:rPr lang="en-US" altLang="en-US" sz="3200" b="1" dirty="0" err="1">
                <a:solidFill>
                  <a:schemeClr val="bg1"/>
                </a:solidFill>
                <a:latin typeface="Arial" panose="020B0604020202020204" pitchFamily="34" charset="0"/>
              </a:rPr>
              <a:t>Gte</a:t>
            </a:r>
            <a:r>
              <a:rPr lang="en-US" altLang="en-US" sz="3200" b="1" dirty="0">
                <a:solidFill>
                  <a:schemeClr val="bg1"/>
                </a:solidFill>
                <a:latin typeface="Arial" panose="020B0604020202020204" pitchFamily="34" charset="0"/>
              </a:rPr>
              <a:t>., Abuja, Nigeria</a:t>
            </a:r>
          </a:p>
        </p:txBody>
      </p:sp>
      <p:cxnSp>
        <p:nvCxnSpPr>
          <p:cNvPr id="1035" name="AutoShape 11"/>
          <p:cNvCxnSpPr>
            <a:cxnSpLocks noChangeShapeType="1"/>
          </p:cNvCxnSpPr>
          <p:nvPr/>
        </p:nvCxnSpPr>
        <p:spPr bwMode="auto">
          <a:xfrm>
            <a:off x="11940877" y="29763720"/>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1" y="29763721"/>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30078289"/>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992855" y="30011386"/>
            <a:ext cx="5430051" cy="916274"/>
          </a:xfrm>
          <a:prstGeom prst="rect">
            <a:avLst/>
          </a:prstGeom>
        </p:spPr>
      </p:pic>
      <p:sp>
        <p:nvSpPr>
          <p:cNvPr id="11" name="Text Box 3"/>
          <p:cNvSpPr txBox="1">
            <a:spLocks noChangeArrowheads="1"/>
          </p:cNvSpPr>
          <p:nvPr/>
        </p:nvSpPr>
        <p:spPr bwMode="auto">
          <a:xfrm>
            <a:off x="11445246" y="5238797"/>
            <a:ext cx="10876547" cy="2452492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4400" b="1" dirty="0">
                <a:solidFill>
                  <a:srgbClr val="E72240"/>
                </a:solidFill>
                <a:latin typeface="Arial" panose="020B0604020202020204" pitchFamily="34" charset="0"/>
              </a:rPr>
              <a:t>Methods</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Design: </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Retrospective cohort analysis of 6,936 stable, HIV-infected patients age 15 years and older initiated on ART from </a:t>
            </a:r>
            <a:r>
              <a:rPr lang="en-US" altLang="en-US" sz="3200" dirty="0">
                <a:latin typeface="Arial" panose="020B0604020202020204" pitchFamily="34" charset="0"/>
              </a:rPr>
              <a:t>2016 – 2018. All patients were followed up in care for at least 12 months after ART initiation.  </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Setting: </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Three Tertiary health institutions (Federal Medical Center </a:t>
            </a:r>
            <a:r>
              <a:rPr lang="en-US" altLang="en-US" sz="3200" dirty="0" err="1">
                <a:solidFill>
                  <a:srgbClr val="000000"/>
                </a:solidFill>
                <a:latin typeface="Arial" panose="020B0604020202020204" pitchFamily="34" charset="0"/>
              </a:rPr>
              <a:t>Makurdi</a:t>
            </a:r>
            <a:r>
              <a:rPr lang="en-US" altLang="en-US" sz="3200" dirty="0">
                <a:solidFill>
                  <a:srgbClr val="000000"/>
                </a:solidFill>
                <a:latin typeface="Arial" panose="020B0604020202020204" pitchFamily="34" charset="0"/>
              </a:rPr>
              <a:t>, University College Hospital – Ibadan &amp; Jos University Teaching Hospital) and two Secondary healthcare facilities (</a:t>
            </a:r>
            <a:r>
              <a:rPr lang="en-US" altLang="en-US" sz="3200" dirty="0" err="1">
                <a:solidFill>
                  <a:srgbClr val="000000"/>
                </a:solidFill>
                <a:latin typeface="Arial" panose="020B0604020202020204" pitchFamily="34" charset="0"/>
              </a:rPr>
              <a:t>Woma</a:t>
            </a:r>
            <a:r>
              <a:rPr lang="en-US" altLang="en-US" sz="3200" dirty="0">
                <a:solidFill>
                  <a:srgbClr val="000000"/>
                </a:solidFill>
                <a:latin typeface="Arial" panose="020B0604020202020204" pitchFamily="34" charset="0"/>
              </a:rPr>
              <a:t> Clinic and Maternity, </a:t>
            </a:r>
            <a:r>
              <a:rPr lang="en-US" altLang="en-US" sz="3200" dirty="0" err="1">
                <a:solidFill>
                  <a:srgbClr val="000000"/>
                </a:solidFill>
                <a:latin typeface="Arial" panose="020B0604020202020204" pitchFamily="34" charset="0"/>
              </a:rPr>
              <a:t>Adeoyo</a:t>
            </a:r>
            <a:r>
              <a:rPr lang="en-US" altLang="en-US" sz="3200" dirty="0">
                <a:solidFill>
                  <a:srgbClr val="000000"/>
                </a:solidFill>
                <a:latin typeface="Arial" panose="020B0604020202020204" pitchFamily="34" charset="0"/>
              </a:rPr>
              <a:t> Maternity Hospital – Ibadan) providing HIV Treatment in Benue, Lagos, Oyo and Plateau State, Nigeria.</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These clinics have  high patient volumes with more than 32,000 patients currently enrolled on ART.</a:t>
            </a:r>
          </a:p>
          <a:p>
            <a:pPr algn="just" defTabSz="525571" eaLnBrk="0" fontAlgn="base" hangingPunct="0">
              <a:spcBef>
                <a:spcPct val="0"/>
              </a:spcBef>
              <a:spcAft>
                <a:spcPct val="0"/>
              </a:spcAft>
            </a:pPr>
            <a:endParaRPr lang="en-US" altLang="en-US" sz="20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Participants Selection Criteria: </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All HIV-infected patients aged 15years or older, enrolled on  ART at the selected clinics and alive during the study period.</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Patients were excluded from the study if they are less than 12 months on ART, dead or transferred out.</a:t>
            </a:r>
          </a:p>
          <a:p>
            <a:pPr algn="just" defTabSz="525571" eaLnBrk="0" fontAlgn="base" hangingPunct="0">
              <a:spcBef>
                <a:spcPct val="0"/>
              </a:spcBef>
              <a:spcAft>
                <a:spcPct val="0"/>
              </a:spcAft>
            </a:pPr>
            <a:endParaRPr lang="en-US" altLang="en-US" sz="20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Data Collection: </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Patient demographics and clinical characteristics (Year of ART enrollment, Months of Refill, Type of ART regimen and duration on ART) were obtained from  APIN’s electronic Medical Record system.</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Main Exposure Variable: </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Months of Anti-retroviral Drug (ARV) supply.</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Outcome Variable:</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Retention On ART</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Retention on ART was determined from the electronic pharmacy and clinical encounter visit records.</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Retention rates measured among all patients and defined as the proportion of patients alive and on ART at least 12months after ART initiation.</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Data Analysis:</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Descriptive statistics were calculated to describe patient demographics, clinical characteristics, and retention on ART.</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Bivariate analysis was conducted to measure factors strongly associated with retention on ART.</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We constructed multivariable logistic regression model to measure associations between patient characteristics and retention on ART.</a:t>
            </a:r>
          </a:p>
        </p:txBody>
      </p:sp>
      <p:sp>
        <p:nvSpPr>
          <p:cNvPr id="12" name="Text Box 4"/>
          <p:cNvSpPr txBox="1">
            <a:spLocks noChangeArrowheads="1"/>
          </p:cNvSpPr>
          <p:nvPr/>
        </p:nvSpPr>
        <p:spPr bwMode="auto">
          <a:xfrm>
            <a:off x="23145702" y="5238797"/>
            <a:ext cx="10214197" cy="2393620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4400" b="1" dirty="0">
                <a:solidFill>
                  <a:srgbClr val="E72240"/>
                </a:solidFill>
                <a:latin typeface="Arial" panose="020B0604020202020204" pitchFamily="34" charset="0"/>
              </a:rPr>
              <a:t>Results</a:t>
            </a: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Of the 6,936 patients on ART, 6,389 (92%) were retained, 4,590 (72%) were female. Duration on ART ranged from 12 – 48 months and mean age was 39years.</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In bivariate analysis, factors strongly associated with retention on ART include Sex, Type of ART regimen dispensed (first, second or third line) and months of drug supply. </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Patient’s current age, Duration on ART and pregnancy status were not associated with retention after the follow up period.</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The likelihood of being retained was six times more (OR= 6.05, 95% CI 5.23 – 6.99) among patients with multi-month drug supply compared with those with one month drug supply after adjusting for other factors in the model. </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p:txBody>
      </p:sp>
      <p:pic>
        <p:nvPicPr>
          <p:cNvPr id="4" name="Picture 3"/>
          <p:cNvPicPr>
            <a:picLocks noChangeAspect="1"/>
          </p:cNvPicPr>
          <p:nvPr/>
        </p:nvPicPr>
        <p:blipFill>
          <a:blip r:embed="rId11"/>
          <a:stretch>
            <a:fillRect/>
          </a:stretch>
        </p:blipFill>
        <p:spPr>
          <a:xfrm>
            <a:off x="23185458" y="10679249"/>
            <a:ext cx="10213838" cy="4297339"/>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185458" y="20128284"/>
            <a:ext cx="10174441" cy="9151530"/>
          </a:xfrm>
          <a:prstGeom prst="rect">
            <a:avLst/>
          </a:prstGeom>
        </p:spPr>
      </p:pic>
      <p:pic>
        <p:nvPicPr>
          <p:cNvPr id="10" name="Backgr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5528" y="5336768"/>
            <a:ext cx="609600" cy="609600"/>
          </a:xfrm>
          <a:prstGeom prst="rect">
            <a:avLst/>
          </a:prstGeom>
        </p:spPr>
      </p:pic>
      <p:pic>
        <p:nvPicPr>
          <p:cNvPr id="13" name="Method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861219" y="5336768"/>
            <a:ext cx="609600" cy="609600"/>
          </a:xfrm>
          <a:prstGeom prst="rect">
            <a:avLst/>
          </a:prstGeom>
        </p:spPr>
      </p:pic>
      <p:pic>
        <p:nvPicPr>
          <p:cNvPr id="17"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22695110" y="5336768"/>
            <a:ext cx="609600" cy="609600"/>
          </a:xfrm>
          <a:prstGeom prst="rect">
            <a:avLst/>
          </a:prstGeom>
        </p:spPr>
      </p:pic>
      <p:pic>
        <p:nvPicPr>
          <p:cNvPr id="18" name="Conclusion">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33574208" y="5343612"/>
            <a:ext cx="609600" cy="609600"/>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716"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9383" fill="hold"/>
                                        <p:tgtEl>
                                          <p:spTgt spid="1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3841" fill="hold"/>
                                        <p:tgtEl>
                                          <p:spTgt spid="1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4707"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10"/>
                </p:tgtEl>
              </p:cMediaNode>
            </p:audio>
            <p:audio>
              <p:cMediaNode vol="80000" showWhenStopped="0">
                <p:cTn id="20" fill="hold" display="0">
                  <p:stCondLst>
                    <p:cond delay="indefinite"/>
                  </p:stCondLst>
                  <p:endCondLst>
                    <p:cond evt="onStopAudio" delay="0">
                      <p:tgtEl>
                        <p:sldTgt/>
                      </p:tgtEl>
                    </p:cond>
                  </p:endCondLst>
                </p:cTn>
                <p:tgtEl>
                  <p:spTgt spid="13"/>
                </p:tgtEl>
              </p:cMediaNode>
            </p:audio>
            <p:audio>
              <p:cMediaNode vol="80000" showWhenStopped="0">
                <p:cTn id="21" fill="hold" display="0">
                  <p:stCondLst>
                    <p:cond delay="indefinite"/>
                  </p:stCondLst>
                  <p:endCondLst>
                    <p:cond evt="onStopAudio" delay="0">
                      <p:tgtEl>
                        <p:sldTgt/>
                      </p:tgtEl>
                    </p:cond>
                  </p:endCondLst>
                </p:cTn>
                <p:tgtEl>
                  <p:spTgt spid="17"/>
                </p:tgtEl>
              </p:cMediaNode>
            </p:audio>
            <p:audio>
              <p:cMediaNode vol="80000" showWhenStopped="0">
                <p:cTn id="22"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680</Words>
  <Application>Microsoft Office PowerPoint</Application>
  <PresentationFormat>Benutzerdefiniert</PresentationFormat>
  <Paragraphs>77</Paragraphs>
  <Slides>1</Slides>
  <Notes>0</Notes>
  <HiddenSlides>0</HiddenSlides>
  <MMClips>4</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42</cp:revision>
  <dcterms:created xsi:type="dcterms:W3CDTF">2016-06-23T11:49:10Z</dcterms:created>
  <dcterms:modified xsi:type="dcterms:W3CDTF">2020-07-01T07:42:36Z</dcterms:modified>
</cp:coreProperties>
</file>